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1" r:id="rId4"/>
    <p:sldId id="264" r:id="rId5"/>
    <p:sldId id="266" r:id="rId6"/>
    <p:sldId id="267" r:id="rId7"/>
    <p:sldId id="268" r:id="rId8"/>
    <p:sldId id="290" r:id="rId9"/>
    <p:sldId id="269" r:id="rId10"/>
    <p:sldId id="270" r:id="rId11"/>
    <p:sldId id="271" r:id="rId12"/>
    <p:sldId id="272" r:id="rId13"/>
    <p:sldId id="274" r:id="rId14"/>
    <p:sldId id="275" r:id="rId15"/>
    <p:sldId id="286" r:id="rId16"/>
    <p:sldId id="285" r:id="rId17"/>
    <p:sldId id="284" r:id="rId18"/>
    <p:sldId id="287" r:id="rId19"/>
    <p:sldId id="283" r:id="rId20"/>
    <p:sldId id="281" r:id="rId21"/>
    <p:sldId id="276" r:id="rId22"/>
    <p:sldId id="277" r:id="rId23"/>
    <p:sldId id="278" r:id="rId24"/>
    <p:sldId id="279" r:id="rId25"/>
    <p:sldId id="280" r:id="rId26"/>
    <p:sldId id="282" r:id="rId27"/>
    <p:sldId id="288" r:id="rId28"/>
    <p:sldId id="291" r:id="rId29"/>
    <p:sldId id="28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5" autoAdjust="0"/>
    <p:restoredTop sz="94664" autoAdjust="0"/>
  </p:normalViewPr>
  <p:slideViewPr>
    <p:cSldViewPr>
      <p:cViewPr varScale="1">
        <p:scale>
          <a:sx n="68" d="100"/>
          <a:sy n="68" d="100"/>
        </p:scale>
        <p:origin x="-5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A8D1-CCDB-4BA4-A81F-D914AC18E81B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A0B58-6332-48FA-8AD9-FCB618A8AC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BA01-BAFF-4A99-9B9A-5C7CF8A646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BA01-BAFF-4A99-9B9A-5C7CF8A6460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BA01-BAFF-4A99-9B9A-5C7CF8A646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BA01-BAFF-4A99-9B9A-5C7CF8A6460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BA01-BAFF-4A99-9B9A-5C7CF8A6460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0B58-6332-48FA-8AD9-FCB618A8ACB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94264"/>
            <a:ext cx="9144000" cy="1938992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glow rad="101600">
              <a:schemeClr val="accent5">
                <a:alpha val="40000"/>
              </a:schemeClr>
            </a:glow>
            <a:softEdge rad="31750"/>
          </a:effectLst>
          <a:scene3d>
            <a:camera prst="obliqueBottom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altLang="zh-CN" sz="1200" b="1" i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9600" b="1" i="1" cap="all" spc="0" dirty="0" smtClean="0">
              <a:ln w="0"/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i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05" y="4082296"/>
            <a:ext cx="54768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00"/>
            <a:ext cx="9153200" cy="6864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651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游戏策略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Plane</a:t>
            </a:r>
            <a:r>
              <a:rPr lang="zh-CN" altLang="en-US" dirty="0" smtClean="0">
                <a:solidFill>
                  <a:schemeClr val="bg1"/>
                </a:solidFill>
              </a:rPr>
              <a:t>策略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我要得分，能动就不动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要死啦，随机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方向，可以跑就跑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居然跑不了，我放大招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我擦。。没有技能点。。再见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游戏策略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策略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我</a:t>
            </a:r>
            <a:r>
              <a:rPr lang="en-US" altLang="zh-CN" dirty="0" smtClean="0">
                <a:solidFill>
                  <a:schemeClr val="bg1"/>
                </a:solidFill>
              </a:rPr>
              <a:t>RP</a:t>
            </a:r>
            <a:r>
              <a:rPr lang="zh-CN" altLang="en-US" dirty="0" smtClean="0">
                <a:solidFill>
                  <a:schemeClr val="bg1"/>
                </a:solidFill>
              </a:rPr>
              <a:t>好，我随便打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瞄着你，追你到天涯海角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还是构造个</a:t>
            </a:r>
            <a:r>
              <a:rPr lang="en-US" altLang="zh-CN" dirty="0" err="1" smtClean="0">
                <a:solidFill>
                  <a:schemeClr val="bg1"/>
                </a:solidFill>
              </a:rPr>
              <a:t>nb</a:t>
            </a:r>
            <a:r>
              <a:rPr lang="zh-CN" altLang="en-US" dirty="0" smtClean="0">
                <a:solidFill>
                  <a:schemeClr val="bg1"/>
                </a:solidFill>
              </a:rPr>
              <a:t>弹幕？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6050" y="2643182"/>
            <a:ext cx="3929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讨论时间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想法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封杀小飞机  </a:t>
            </a:r>
            <a:r>
              <a:rPr lang="en-US" altLang="zh-CN" dirty="0" smtClean="0">
                <a:solidFill>
                  <a:schemeClr val="bg1"/>
                </a:solidFill>
              </a:rPr>
              <a:t>VS  </a:t>
            </a:r>
            <a:r>
              <a:rPr lang="zh-CN" altLang="en-US" dirty="0" smtClean="0">
                <a:solidFill>
                  <a:schemeClr val="bg1"/>
                </a:solidFill>
              </a:rPr>
              <a:t>逼小飞机走位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加长型 </a:t>
            </a:r>
            <a:r>
              <a:rPr lang="en-US" altLang="zh-CN" dirty="0" smtClean="0">
                <a:solidFill>
                  <a:schemeClr val="bg1"/>
                </a:solidFill>
              </a:rPr>
              <a:t>VS</a:t>
            </a:r>
            <a:r>
              <a:rPr lang="zh-CN" altLang="en-US" dirty="0" smtClean="0">
                <a:solidFill>
                  <a:schemeClr val="bg1"/>
                </a:solidFill>
              </a:rPr>
              <a:t>密不透风型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Plane</a:t>
            </a:r>
            <a:r>
              <a:rPr lang="zh-CN" altLang="en-US" dirty="0" smtClean="0">
                <a:solidFill>
                  <a:schemeClr val="bg1"/>
                </a:solidFill>
              </a:rPr>
              <a:t>想法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地图安全区域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靠边 </a:t>
            </a:r>
            <a:r>
              <a:rPr lang="en-US" altLang="zh-CN" dirty="0" smtClean="0">
                <a:solidFill>
                  <a:schemeClr val="bg1"/>
                </a:solidFill>
              </a:rPr>
              <a:t>VS </a:t>
            </a:r>
            <a:r>
              <a:rPr lang="zh-CN" altLang="en-US" dirty="0" smtClean="0">
                <a:solidFill>
                  <a:schemeClr val="bg1"/>
                </a:solidFill>
              </a:rPr>
              <a:t>居中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寻找可行路径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限定范围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R</a:t>
            </a:r>
            <a:r>
              <a:rPr lang="en-US" altLang="zh-CN" baseline="30000" dirty="0" smtClean="0">
                <a:solidFill>
                  <a:schemeClr val="bg1"/>
                </a:solidFill>
              </a:rPr>
              <a:t>2</a:t>
            </a:r>
            <a:r>
              <a:rPr lang="en-US" altLang="zh-CN" dirty="0" smtClean="0">
                <a:solidFill>
                  <a:schemeClr val="bg1"/>
                </a:solidFill>
              </a:rPr>
              <a:t> VS </a:t>
            </a:r>
            <a:r>
              <a:rPr lang="zh-CN" altLang="en-US" dirty="0" smtClean="0">
                <a:solidFill>
                  <a:schemeClr val="bg1"/>
                </a:solidFill>
              </a:rPr>
              <a:t>离散化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技能的使用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加速 </a:t>
            </a:r>
            <a:r>
              <a:rPr lang="en-US" altLang="zh-CN" dirty="0" smtClean="0">
                <a:solidFill>
                  <a:schemeClr val="bg1"/>
                </a:solidFill>
              </a:rPr>
              <a:t>VS </a:t>
            </a:r>
            <a:r>
              <a:rPr lang="zh-CN" altLang="en-US" dirty="0" smtClean="0">
                <a:solidFill>
                  <a:schemeClr val="bg1"/>
                </a:solidFill>
              </a:rPr>
              <a:t>清屏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928934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策略之大</a:t>
            </a:r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篇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扇形弹幕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利用子弹之间的速度差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143116"/>
            <a:ext cx="5375711" cy="421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条形弹幕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利用飞机的麻痹大意，地图不对称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285992"/>
            <a:ext cx="5429288" cy="425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928934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策略之小飞机篇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zh-CN" altLang="en-US" sz="4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裤衩弹</a:t>
            </a:r>
            <a:r>
              <a:rPr lang="zh-CN" altLang="en-US" sz="49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幕</a:t>
            </a:r>
            <a:endParaRPr lang="zh-CN" altLang="en-US" sz="4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欺骗小飞机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214554"/>
            <a:ext cx="5284493" cy="413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794264"/>
            <a:ext cx="9144000" cy="1938992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glow rad="101600">
              <a:schemeClr val="accent5">
                <a:alpha val="40000"/>
              </a:schemeClr>
            </a:glow>
            <a:softEdge rad="31750"/>
          </a:effectLst>
          <a:scene3d>
            <a:camera prst="obliqueBottom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altLang="zh-CN" sz="1200" b="1" i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9600" b="1" i="1" cap="all" spc="0" dirty="0" smtClean="0">
              <a:ln w="0"/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i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" y="0"/>
            <a:ext cx="9153200" cy="6864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00496" y="4071942"/>
            <a:ext cx="46330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打灰机</a:t>
            </a:r>
            <a:endParaRPr lang="zh-CN" altLang="en-US" sz="8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1964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思路一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特判弹幕类型，写出针对的</a:t>
            </a:r>
            <a:r>
              <a:rPr lang="en-US" altLang="zh-CN" dirty="0" smtClean="0">
                <a:solidFill>
                  <a:schemeClr val="bg1"/>
                </a:solidFill>
              </a:rPr>
              <a:t>AI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圆弧：计算夹角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直线：寻找缝隙向中间移动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裤衩：躲开子弹密集区域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其他：</a:t>
            </a:r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思路二：动态规划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离散化将平面分成</a:t>
            </a:r>
            <a:r>
              <a:rPr lang="en-US" altLang="zh-CN" dirty="0" smtClean="0">
                <a:solidFill>
                  <a:schemeClr val="bg1"/>
                </a:solidFill>
              </a:rPr>
              <a:t>n*m</a:t>
            </a:r>
            <a:r>
              <a:rPr lang="zh-CN" altLang="en-US" dirty="0" smtClean="0">
                <a:solidFill>
                  <a:schemeClr val="bg1"/>
                </a:solidFill>
              </a:rPr>
              <a:t>的网格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F[</a:t>
            </a:r>
            <a:r>
              <a:rPr lang="en-US" altLang="zh-CN" dirty="0" err="1" smtClean="0">
                <a:solidFill>
                  <a:schemeClr val="bg1"/>
                </a:solidFill>
              </a:rPr>
              <a:t>i</a:t>
            </a:r>
            <a:r>
              <a:rPr lang="en-US" altLang="zh-CN" dirty="0" smtClean="0">
                <a:solidFill>
                  <a:schemeClr val="bg1"/>
                </a:solidFill>
              </a:rPr>
              <a:t>][j][k]  </a:t>
            </a:r>
            <a:r>
              <a:rPr lang="zh-CN" altLang="en-US" dirty="0" smtClean="0">
                <a:solidFill>
                  <a:schemeClr val="bg1"/>
                </a:solidFill>
              </a:rPr>
              <a:t>考虑之后</a:t>
            </a:r>
            <a:r>
              <a:rPr lang="en-US" altLang="zh-CN" dirty="0" smtClean="0">
                <a:solidFill>
                  <a:schemeClr val="bg1"/>
                </a:solidFill>
              </a:rPr>
              <a:t>(T&lt;27)</a:t>
            </a:r>
            <a:r>
              <a:rPr lang="zh-CN" altLang="en-US" dirty="0" smtClean="0">
                <a:solidFill>
                  <a:schemeClr val="bg1"/>
                </a:solidFill>
              </a:rPr>
              <a:t>个回合，若第</a:t>
            </a:r>
            <a:r>
              <a:rPr lang="en-US" altLang="zh-CN" dirty="0" smtClean="0">
                <a:solidFill>
                  <a:schemeClr val="bg1"/>
                </a:solidFill>
              </a:rPr>
              <a:t>k</a:t>
            </a:r>
            <a:r>
              <a:rPr lang="zh-CN" altLang="en-US" dirty="0" smtClean="0">
                <a:solidFill>
                  <a:schemeClr val="bg1"/>
                </a:solidFill>
              </a:rPr>
              <a:t>个回合在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en-US" altLang="zh-CN" dirty="0" err="1" smtClean="0">
                <a:solidFill>
                  <a:schemeClr val="bg1"/>
                </a:solidFill>
              </a:rPr>
              <a:t>i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j)</a:t>
            </a:r>
            <a:r>
              <a:rPr lang="zh-CN" altLang="en-US" dirty="0" smtClean="0">
                <a:solidFill>
                  <a:schemeClr val="bg1"/>
                </a:solidFill>
              </a:rPr>
              <a:t>点，那么到第</a:t>
            </a:r>
            <a:r>
              <a:rPr lang="en-US" altLang="zh-CN" dirty="0" smtClean="0">
                <a:solidFill>
                  <a:schemeClr val="bg1"/>
                </a:solidFill>
              </a:rPr>
              <a:t>T</a:t>
            </a:r>
            <a:r>
              <a:rPr lang="zh-CN" altLang="en-US" dirty="0" smtClean="0">
                <a:solidFill>
                  <a:schemeClr val="bg1"/>
                </a:solidFill>
              </a:rPr>
              <a:t>回合最多能等多少分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求</a:t>
            </a:r>
            <a:r>
              <a:rPr lang="en-US" altLang="zh-CN" dirty="0" smtClean="0">
                <a:solidFill>
                  <a:schemeClr val="bg1"/>
                </a:solidFill>
              </a:rPr>
              <a:t>F[</a:t>
            </a:r>
            <a:r>
              <a:rPr lang="en-US" altLang="zh-CN" dirty="0" err="1" smtClean="0">
                <a:solidFill>
                  <a:schemeClr val="bg1"/>
                </a:solidFill>
              </a:rPr>
              <a:t>now_i</a:t>
            </a:r>
            <a:r>
              <a:rPr lang="en-US" altLang="zh-CN" dirty="0" smtClean="0">
                <a:solidFill>
                  <a:schemeClr val="bg1"/>
                </a:solidFill>
              </a:rPr>
              <a:t>][</a:t>
            </a:r>
            <a:r>
              <a:rPr lang="en-US" altLang="zh-CN" dirty="0" err="1" smtClean="0">
                <a:solidFill>
                  <a:schemeClr val="bg1"/>
                </a:solidFill>
              </a:rPr>
              <a:t>now_j</a:t>
            </a:r>
            <a:r>
              <a:rPr lang="en-US" altLang="zh-CN" dirty="0" smtClean="0">
                <a:solidFill>
                  <a:schemeClr val="bg1"/>
                </a:solidFill>
              </a:rPr>
              <a:t>][0] 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状态转移方程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71612"/>
            <a:ext cx="8229600" cy="4525963"/>
          </a:xfrm>
        </p:spPr>
        <p:txBody>
          <a:bodyPr/>
          <a:lstStyle/>
          <a:p>
            <a:pPr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F[</a:t>
            </a:r>
            <a:r>
              <a:rPr lang="en-US" altLang="zh-CN" dirty="0" err="1" smtClean="0">
                <a:solidFill>
                  <a:schemeClr val="bg1"/>
                </a:solidFill>
              </a:rPr>
              <a:t>i</a:t>
            </a:r>
            <a:r>
              <a:rPr lang="en-US" altLang="zh-CN" dirty="0" smtClean="0">
                <a:solidFill>
                  <a:schemeClr val="bg1"/>
                </a:solidFill>
              </a:rPr>
              <a:t>][j][k] = Max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0364" y="2786058"/>
            <a:ext cx="5786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F[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][j][k+1] +1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停留是安全的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8926" y="3929066"/>
            <a:ext cx="61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 F[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’][j’][k+1]        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 向</a:t>
            </a:r>
            <a:r>
              <a:rPr lang="en-US" altLang="zh-CN" sz="2400" dirty="0" smtClean="0">
                <a:solidFill>
                  <a:schemeClr val="bg1"/>
                </a:solidFill>
              </a:rPr>
              <a:t>(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i’,j</a:t>
            </a:r>
            <a:r>
              <a:rPr lang="en-US" altLang="zh-CN" sz="2400" dirty="0" smtClean="0">
                <a:solidFill>
                  <a:schemeClr val="bg1"/>
                </a:solidFill>
              </a:rPr>
              <a:t>’)</a:t>
            </a:r>
            <a:r>
              <a:rPr lang="zh-CN" altLang="en-US" sz="2400" dirty="0" smtClean="0">
                <a:solidFill>
                  <a:schemeClr val="bg1"/>
                </a:solidFill>
              </a:rPr>
              <a:t>移动合法且安全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857488" y="2857496"/>
            <a:ext cx="142876" cy="157163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1670" y="5214950"/>
            <a:ext cx="478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边界条件：</a:t>
            </a:r>
            <a:r>
              <a:rPr lang="en-US" altLang="zh-CN" sz="3200" dirty="0" smtClean="0">
                <a:solidFill>
                  <a:schemeClr val="bg1"/>
                </a:solidFill>
              </a:rPr>
              <a:t>F[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][j][T] = 0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时间复杂度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O(n*m*T*</a:t>
            </a:r>
            <a:r>
              <a:rPr lang="zh-CN" altLang="en-US" dirty="0" smtClean="0">
                <a:solidFill>
                  <a:schemeClr val="bg1"/>
                </a:solidFill>
              </a:rPr>
              <a:t>相距</a:t>
            </a:r>
            <a:r>
              <a:rPr lang="en-US" altLang="zh-CN" dirty="0" smtClean="0">
                <a:solidFill>
                  <a:schemeClr val="bg1"/>
                </a:solidFill>
              </a:rPr>
              <a:t>40</a:t>
            </a:r>
            <a:r>
              <a:rPr lang="zh-CN" altLang="en-US" dirty="0" smtClean="0">
                <a:solidFill>
                  <a:schemeClr val="bg1"/>
                </a:solidFill>
              </a:rPr>
              <a:t>以内格子数</a:t>
            </a:r>
            <a:r>
              <a:rPr lang="en-US" altLang="zh-CN" dirty="0" smtClean="0">
                <a:solidFill>
                  <a:schemeClr val="bg1"/>
                </a:solidFill>
              </a:rPr>
              <a:t>*</a:t>
            </a:r>
            <a:r>
              <a:rPr lang="zh-CN" altLang="en-US" dirty="0" smtClean="0">
                <a:solidFill>
                  <a:schemeClr val="bg1"/>
                </a:solidFill>
              </a:rPr>
              <a:t>子弹数目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设 </a:t>
            </a:r>
            <a:r>
              <a:rPr lang="en-US" altLang="zh-CN" dirty="0" smtClean="0">
                <a:solidFill>
                  <a:schemeClr val="bg1"/>
                </a:solidFill>
              </a:rPr>
              <a:t>n = 50, m = 50, T = 20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每回合计算次数： </a:t>
            </a:r>
            <a:r>
              <a:rPr lang="en-US" altLang="zh-CN" dirty="0" smtClean="0">
                <a:solidFill>
                  <a:schemeClr val="bg1"/>
                </a:solidFill>
              </a:rPr>
              <a:t>250000000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算法优化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限制移动的方向数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记忆化搜索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消除无用状态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估价函数剪枝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追求效率和得分率的平衡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子弹判定方法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避免重复判定，避免无意义的判定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技能的使用限制</a:t>
            </a:r>
          </a:p>
          <a:p>
            <a:pPr lvl="1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其他小技巧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每次移动后尽量移动回中间位置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尽量在屏幕的中上方向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其他比赛信息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2357430"/>
          <a:ext cx="8258208" cy="3000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2276"/>
                <a:gridCol w="1032276"/>
                <a:gridCol w="1032276"/>
                <a:gridCol w="1032276"/>
                <a:gridCol w="1032276"/>
                <a:gridCol w="1032276"/>
                <a:gridCol w="1032276"/>
                <a:gridCol w="1032276"/>
              </a:tblGrid>
              <a:tr h="750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50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何朴藩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周奕超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李晓潇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冯齐纬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巫立凡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付钊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姜秀宝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苏蕉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750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9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13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14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15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16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750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李振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任印政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周昕宇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闫承稷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陈高远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林源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任杰</a:t>
                      </a:r>
                      <a:endParaRPr lang="zh-CN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决赛时间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今晚</a:t>
            </a:r>
            <a:r>
              <a:rPr lang="en-US" altLang="zh-CN" dirty="0" smtClean="0">
                <a:solidFill>
                  <a:schemeClr val="bg1"/>
                </a:solidFill>
              </a:rPr>
              <a:t>7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00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主楼一层报告厅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进门正对最大的楼哦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观众奖品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Kindle Fire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遥控飞机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拍立得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说明: C:\Users\ZXP\AppData\Local\Microsoft\Windows\Temporary Internet Files\Content.IE5\OW1LIVUI\TsinghuaCampus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0"/>
            <a:ext cx="5276850" cy="67437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椭圆 4"/>
          <p:cNvSpPr/>
          <p:nvPr/>
        </p:nvSpPr>
        <p:spPr>
          <a:xfrm>
            <a:off x="5643570" y="3786190"/>
            <a:ext cx="214314" cy="2143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2857496"/>
            <a:ext cx="7943848" cy="28575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谢谢    </a:t>
            </a:r>
            <a:r>
              <a:rPr lang="en-US" altLang="zh-CN" dirty="0" smtClean="0">
                <a:solidFill>
                  <a:schemeClr val="bg1"/>
                </a:solidFill>
              </a:rPr>
              <a:t>^-^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zh-CN" altLang="en-US" sz="2200" dirty="0" smtClean="0">
                <a:solidFill>
                  <a:schemeClr val="bg1"/>
                </a:solidFill>
              </a:rPr>
              <a:t>李晓潇</a:t>
            </a:r>
            <a:r>
              <a:rPr lang="en-US" altLang="zh-CN" sz="2200" dirty="0" smtClean="0">
                <a:solidFill>
                  <a:schemeClr val="bg1"/>
                </a:solidFill>
              </a:rPr>
              <a:t/>
            </a:r>
            <a:br>
              <a:rPr lang="en-US" altLang="zh-CN" sz="2200" dirty="0" smtClean="0">
                <a:solidFill>
                  <a:schemeClr val="bg1"/>
                </a:solidFill>
              </a:rPr>
            </a:br>
            <a:r>
              <a:rPr lang="en-US" altLang="zh-CN" sz="2200" dirty="0" smtClean="0">
                <a:solidFill>
                  <a:schemeClr val="bg1"/>
                </a:solidFill>
              </a:rPr>
              <a:t>lxx1991@gmail.com</a:t>
            </a: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5984" y="428604"/>
            <a:ext cx="4563606" cy="1323439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dist"/>
            <a:r>
              <a:rPr lang="zh-CN" altLang="en-US" sz="8000" b="1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gradFill flip="none" rotWithShape="1">
                  <a:gsLst>
                    <a:gs pos="0">
                      <a:srgbClr val="4F81BD">
                        <a:tint val="3000"/>
                        <a:shade val="30000"/>
                        <a:satMod val="115000"/>
                      </a:srgbClr>
                    </a:gs>
                    <a:gs pos="50000">
                      <a:srgbClr val="4F81BD">
                        <a:tint val="3000"/>
                        <a:shade val="67500"/>
                        <a:satMod val="115000"/>
                      </a:srgbClr>
                    </a:gs>
                    <a:gs pos="100000">
                      <a:srgbClr val="4F81BD">
                        <a:tint val="3000"/>
                        <a:shade val="100000"/>
                        <a:satMod val="115000"/>
                      </a:srgbClr>
                    </a:gs>
                  </a:gsLst>
                  <a:lin ang="8100000" scaled="1"/>
                  <a:tileRect/>
                </a:gradFill>
                <a:effectLst>
                  <a:glow rad="63500">
                    <a:prstClr val="black">
                      <a:lumMod val="50000"/>
                      <a:lumOff val="50000"/>
                      <a:alpha val="40000"/>
                    </a:prstClr>
                  </a:glow>
                </a:effectLst>
                <a:latin typeface="方正粗宋简体" pitchFamily="65" charset="-122"/>
                <a:ea typeface="方正粗宋简体" pitchFamily="65" charset="-122"/>
              </a:rPr>
              <a:t>游戏规则</a:t>
            </a:r>
            <a:endParaRPr lang="zh-CN" altLang="en-US" sz="8000" b="1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gradFill flip="none" rotWithShape="1">
                <a:gsLst>
                  <a:gs pos="0">
                    <a:srgbClr val="4F81BD">
                      <a:tint val="3000"/>
                      <a:shade val="30000"/>
                      <a:satMod val="115000"/>
                    </a:srgbClr>
                  </a:gs>
                  <a:gs pos="50000">
                    <a:srgbClr val="4F81BD">
                      <a:tint val="3000"/>
                      <a:shade val="67500"/>
                      <a:satMod val="115000"/>
                    </a:srgbClr>
                  </a:gs>
                  <a:gs pos="100000">
                    <a:srgbClr val="4F81BD">
                      <a:tint val="3000"/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effectLst>
                <a:glow rad="63500">
                  <a:prstClr val="black">
                    <a:lumMod val="50000"/>
                    <a:lumOff val="50000"/>
                    <a:alpha val="40000"/>
                  </a:prstClr>
                </a:glow>
              </a:effectLst>
              <a:latin typeface="方正粗宋简体" pitchFamily="65" charset="-122"/>
              <a:ea typeface="方正粗宋简体" pitchFamily="65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000240"/>
            <a:ext cx="5572164" cy="436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34755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游戏机制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即时策略游戏 </a:t>
            </a:r>
            <a:r>
              <a:rPr lang="en-US" altLang="zh-CN" dirty="0" smtClean="0">
                <a:solidFill>
                  <a:schemeClr val="bg1"/>
                </a:solidFill>
              </a:rPr>
              <a:t>= </a:t>
            </a:r>
            <a:r>
              <a:rPr lang="zh-CN" altLang="en-US" dirty="0" smtClean="0">
                <a:solidFill>
                  <a:schemeClr val="bg1"/>
                </a:solidFill>
              </a:rPr>
              <a:t>间隔很小的回合制游戏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0.1s</a:t>
            </a:r>
            <a:r>
              <a:rPr lang="zh-CN" altLang="en-US" dirty="0" smtClean="0">
                <a:solidFill>
                  <a:schemeClr val="bg1"/>
                </a:solidFill>
              </a:rPr>
              <a:t>为一个小回合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最多</a:t>
            </a:r>
            <a:r>
              <a:rPr lang="en-US" altLang="zh-CN" dirty="0" smtClean="0">
                <a:solidFill>
                  <a:schemeClr val="bg1"/>
                </a:solidFill>
              </a:rPr>
              <a:t>3000</a:t>
            </a:r>
            <a:r>
              <a:rPr lang="zh-CN" altLang="en-US" dirty="0" smtClean="0">
                <a:solidFill>
                  <a:schemeClr val="bg1"/>
                </a:solidFill>
              </a:rPr>
              <a:t>回合 </a:t>
            </a:r>
            <a:r>
              <a:rPr lang="en-US" altLang="zh-CN" dirty="0" smtClean="0">
                <a:solidFill>
                  <a:schemeClr val="bg1"/>
                </a:solidFill>
              </a:rPr>
              <a:t>= 5</a:t>
            </a:r>
            <a:r>
              <a:rPr lang="zh-CN" altLang="en-US" dirty="0" smtClean="0">
                <a:solidFill>
                  <a:schemeClr val="bg1"/>
                </a:solidFill>
              </a:rPr>
              <a:t>分钟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" y="0"/>
            <a:ext cx="9153200" cy="6864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5657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机制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不可移动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从固定点发射</a:t>
            </a:r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种圆形子弹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i="1" dirty="0" smtClean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) = e</a:t>
            </a:r>
            <a:r>
              <a:rPr lang="en-US" baseline="30000" dirty="0" smtClean="0">
                <a:solidFill>
                  <a:schemeClr val="bg1"/>
                </a:solidFill>
              </a:rPr>
              <a:t>0.00053648</a:t>
            </a:r>
            <a:r>
              <a:rPr lang="en-US" i="1" baseline="30000" dirty="0" smtClean="0">
                <a:solidFill>
                  <a:schemeClr val="bg1"/>
                </a:solidFill>
              </a:rPr>
              <a:t>t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643182"/>
            <a:ext cx="727582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3042" y="4857760"/>
          <a:ext cx="6143670" cy="982983"/>
        </p:xfrm>
        <a:graphic>
          <a:graphicData uri="http://schemas.openxmlformats.org/drawingml/2006/table">
            <a:tbl>
              <a:tblPr/>
              <a:tblGrid>
                <a:gridCol w="1023705"/>
                <a:gridCol w="1023705"/>
                <a:gridCol w="1023705"/>
                <a:gridCol w="1023705"/>
                <a:gridCol w="1024425"/>
                <a:gridCol w="1024425"/>
              </a:tblGrid>
              <a:tr h="4333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i="1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t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1292</a:t>
                      </a:r>
                      <a:endParaRPr lang="zh-CN" sz="3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2048</a:t>
                      </a:r>
                      <a:endParaRPr lang="zh-CN" sz="3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2585</a:t>
                      </a:r>
                      <a:endParaRPr lang="zh-CN" sz="3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3000</a:t>
                      </a:r>
                      <a:endParaRPr lang="zh-CN" sz="3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i="1" kern="100">
                          <a:solidFill>
                            <a:srgbClr val="FFFFFF"/>
                          </a:solidFill>
                          <a:latin typeface="Times New Roman"/>
                          <a:ea typeface="幼圆"/>
                          <a:cs typeface="Times New Roman"/>
                        </a:rPr>
                        <a:t>f</a:t>
                      </a:r>
                      <a:r>
                        <a:rPr lang="en-US" sz="3200" kern="100">
                          <a:solidFill>
                            <a:srgbClr val="FFFFFF"/>
                          </a:solidFill>
                          <a:latin typeface="Times New Roman"/>
                          <a:ea typeface="幼圆"/>
                          <a:cs typeface="Times New Roman"/>
                        </a:rPr>
                        <a:t>(</a:t>
                      </a:r>
                      <a:r>
                        <a:rPr lang="en-US" sz="3200" i="1" kern="100">
                          <a:solidFill>
                            <a:srgbClr val="FFFFFF"/>
                          </a:solidFill>
                          <a:latin typeface="Times New Roman"/>
                          <a:ea typeface="幼圆"/>
                          <a:cs typeface="Times New Roman"/>
                        </a:rPr>
                        <a:t>t</a:t>
                      </a:r>
                      <a:r>
                        <a:rPr lang="en-US" sz="3200" kern="100">
                          <a:solidFill>
                            <a:srgbClr val="FFFFFF"/>
                          </a:solidFill>
                          <a:latin typeface="Times New Roman"/>
                          <a:ea typeface="幼圆"/>
                          <a:cs typeface="Times New Roman"/>
                        </a:rPr>
                        <a:t>)</a:t>
                      </a:r>
                      <a:endParaRPr lang="zh-CN" sz="32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4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endParaRPr lang="zh-CN" sz="32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037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机制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8265" t="71132" r="42465" b="21870"/>
          <a:stretch>
            <a:fillRect/>
          </a:stretch>
        </p:blipFill>
        <p:spPr bwMode="auto">
          <a:xfrm>
            <a:off x="1142976" y="1428736"/>
            <a:ext cx="665564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714480" y="2643182"/>
            <a:ext cx="5643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每回合发射每类子弹不超过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max(0.4 * </a:t>
            </a:r>
            <a:r>
              <a:rPr lang="zh-CN" altLang="en-US" sz="3200" dirty="0" smtClean="0">
                <a:solidFill>
                  <a:schemeClr val="bg1"/>
                </a:solidFill>
              </a:rPr>
              <a:t>剩余可发子弹数</a:t>
            </a:r>
            <a:r>
              <a:rPr lang="en-US" sz="3200" dirty="0" smtClean="0">
                <a:solidFill>
                  <a:schemeClr val="bg1"/>
                </a:solidFill>
              </a:rPr>
              <a:t>, 6)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034" y="3786190"/>
            <a:ext cx="8286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 smtClean="0">
                <a:solidFill>
                  <a:schemeClr val="bg1"/>
                </a:solidFill>
              </a:rPr>
              <a:t>例如：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屏幕上有第</a:t>
            </a:r>
            <a:r>
              <a:rPr lang="en-US" altLang="zh-CN" sz="3200" dirty="0" smtClean="0">
                <a:solidFill>
                  <a:schemeClr val="bg1"/>
                </a:solidFill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</a:rPr>
              <a:t>类子弹</a:t>
            </a:r>
            <a:r>
              <a:rPr lang="en-US" altLang="zh-CN" sz="3200" dirty="0" smtClean="0">
                <a:solidFill>
                  <a:schemeClr val="bg1"/>
                </a:solidFill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</a:rPr>
              <a:t>个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而当前限制屏幕上第</a:t>
            </a:r>
            <a:r>
              <a:rPr lang="en-US" altLang="zh-CN" sz="3200" dirty="0" smtClean="0">
                <a:solidFill>
                  <a:schemeClr val="bg1"/>
                </a:solidFill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</a:rPr>
              <a:t>类子弹最多</a:t>
            </a:r>
            <a:r>
              <a:rPr lang="en-US" altLang="zh-CN" sz="3200" dirty="0" smtClean="0">
                <a:solidFill>
                  <a:schemeClr val="bg1"/>
                </a:solidFill>
              </a:rPr>
              <a:t>20</a:t>
            </a:r>
            <a:r>
              <a:rPr lang="zh-CN" altLang="en-US" sz="3200" dirty="0" smtClean="0">
                <a:solidFill>
                  <a:schemeClr val="bg1"/>
                </a:solidFill>
              </a:rPr>
              <a:t>个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故当前回合可以发射</a:t>
            </a:r>
            <a:r>
              <a:rPr lang="en-US" altLang="zh-CN" sz="3200" dirty="0" smtClean="0">
                <a:solidFill>
                  <a:schemeClr val="bg1"/>
                </a:solidFill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</a:rPr>
              <a:t>类子弹：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	max(0.4 *(</a:t>
            </a:r>
            <a:r>
              <a:rPr lang="en-US" altLang="zh-CN" sz="3200" dirty="0" smtClean="0">
                <a:solidFill>
                  <a:schemeClr val="bg1"/>
                </a:solidFill>
              </a:rPr>
              <a:t>20 – 5)</a:t>
            </a:r>
            <a:r>
              <a:rPr lang="en-US" sz="3200" dirty="0" smtClean="0">
                <a:solidFill>
                  <a:schemeClr val="bg1"/>
                </a:solidFill>
              </a:rPr>
              <a:t>, 6)  </a:t>
            </a:r>
            <a:r>
              <a:rPr lang="en-US" altLang="zh-CN" sz="3200" dirty="0" smtClean="0">
                <a:solidFill>
                  <a:schemeClr val="bg1"/>
                </a:solidFill>
              </a:rPr>
              <a:t>=  6</a:t>
            </a:r>
            <a:r>
              <a:rPr lang="zh-CN" altLang="en-US" sz="3200" dirty="0" smtClean="0">
                <a:solidFill>
                  <a:schemeClr val="bg1"/>
                </a:solidFill>
              </a:rPr>
              <a:t>个</a:t>
            </a:r>
          </a:p>
          <a:p>
            <a:pPr algn="just"/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endParaRPr lang="en-US" altLang="zh-CN" sz="3200" dirty="0" smtClean="0">
              <a:solidFill>
                <a:schemeClr val="bg1"/>
              </a:solidFill>
            </a:endParaRPr>
          </a:p>
          <a:p>
            <a:pPr algn="just"/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Plane</a:t>
            </a:r>
            <a:r>
              <a:rPr lang="zh-CN" altLang="en-US" dirty="0" smtClean="0">
                <a:solidFill>
                  <a:schemeClr val="bg1"/>
                </a:solidFill>
              </a:rPr>
              <a:t>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匀速直线移动，速度有一个上限</a:t>
            </a:r>
            <a:r>
              <a:rPr lang="en-US" altLang="zh-CN" dirty="0" smtClean="0">
                <a:solidFill>
                  <a:schemeClr val="bg1"/>
                </a:solidFill>
              </a:rPr>
              <a:t>40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静止时每回合向</a:t>
            </a:r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发射一枚子弹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技能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  每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回合获得一个技能点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“加速”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消耗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个技能点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速度上限变为</a:t>
            </a:r>
            <a:r>
              <a:rPr lang="en-US" altLang="zh-CN" dirty="0" smtClean="0">
                <a:solidFill>
                  <a:schemeClr val="bg1"/>
                </a:solidFill>
              </a:rPr>
              <a:t>80</a:t>
            </a:r>
            <a:r>
              <a:rPr lang="zh-CN" altLang="en-US" dirty="0" smtClean="0">
                <a:solidFill>
                  <a:schemeClr val="bg1"/>
                </a:solidFill>
              </a:rPr>
              <a:t>，持续</a:t>
            </a:r>
            <a:r>
              <a:rPr lang="en-US" altLang="zh-CN" dirty="0" smtClean="0">
                <a:solidFill>
                  <a:schemeClr val="bg1"/>
                </a:solidFill>
              </a:rPr>
              <a:t>30</a:t>
            </a:r>
            <a:r>
              <a:rPr lang="zh-CN" altLang="en-US" dirty="0" smtClean="0">
                <a:solidFill>
                  <a:schemeClr val="bg1"/>
                </a:solidFill>
              </a:rPr>
              <a:t>回合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“清屏”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消耗</a:t>
            </a:r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个技能点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瞬间清楚屏幕上所有子弹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胜负机制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飞机打飞机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轮流扮演</a:t>
            </a:r>
            <a:r>
              <a:rPr lang="en-US" altLang="zh-CN" dirty="0" smtClean="0">
                <a:solidFill>
                  <a:schemeClr val="bg1"/>
                </a:solidFill>
              </a:rPr>
              <a:t>Boss</a:t>
            </a:r>
            <a:r>
              <a:rPr lang="zh-CN" altLang="en-US" dirty="0" smtClean="0">
                <a:solidFill>
                  <a:schemeClr val="bg1"/>
                </a:solidFill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</a:rPr>
              <a:t>Plane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/>
                </a:solidFill>
              </a:rPr>
              <a:t>比较得分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6050" y="2643182"/>
            <a:ext cx="3929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游戏时间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624</Words>
  <PresentationFormat>全屏显示(4:3)</PresentationFormat>
  <Paragraphs>216</Paragraphs>
  <Slides>29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幻灯片 1</vt:lpstr>
      <vt:lpstr>幻灯片 2</vt:lpstr>
      <vt:lpstr>幻灯片 3</vt:lpstr>
      <vt:lpstr>游戏机制</vt:lpstr>
      <vt:lpstr>Boss机制</vt:lpstr>
      <vt:lpstr>Boss机制</vt:lpstr>
      <vt:lpstr>Plane机制</vt:lpstr>
      <vt:lpstr>胜负机制</vt:lpstr>
      <vt:lpstr>幻灯片 9</vt:lpstr>
      <vt:lpstr>游戏策略</vt:lpstr>
      <vt:lpstr>游戏策略</vt:lpstr>
      <vt:lpstr>幻灯片 12</vt:lpstr>
      <vt:lpstr>Boss想法</vt:lpstr>
      <vt:lpstr>Plane想法</vt:lpstr>
      <vt:lpstr>策略之大boss篇</vt:lpstr>
      <vt:lpstr>扇形弹幕</vt:lpstr>
      <vt:lpstr>条形弹幕</vt:lpstr>
      <vt:lpstr>策略之小飞机篇</vt:lpstr>
      <vt:lpstr> 裤衩弹幕</vt:lpstr>
      <vt:lpstr>思路一</vt:lpstr>
      <vt:lpstr>思路二：动态规划</vt:lpstr>
      <vt:lpstr>状态转移方程</vt:lpstr>
      <vt:lpstr>时间复杂度</vt:lpstr>
      <vt:lpstr>算法优化</vt:lpstr>
      <vt:lpstr>其他小技巧</vt:lpstr>
      <vt:lpstr>其他比赛信息</vt:lpstr>
      <vt:lpstr>决赛时间</vt:lpstr>
      <vt:lpstr>幻灯片 28</vt:lpstr>
      <vt:lpstr>谢谢    ^-^   李晓潇 lxx1991@gmail.com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50</cp:revision>
  <dcterms:created xsi:type="dcterms:W3CDTF">2012-05-09T12:08:05Z</dcterms:created>
  <dcterms:modified xsi:type="dcterms:W3CDTF">2012-05-10T18:00:51Z</dcterms:modified>
</cp:coreProperties>
</file>